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76de98c11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76de98c11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40e5bc51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f40e5bc51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456619458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456619458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76de98c11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76de98c11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bb7fea12b4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bb7fea12b4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76de98c11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76de98c11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76de98c11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76de98c11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ce8d1334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ce8d1334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76de98c110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76de98c110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bb7fea12b4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bb7fea12b4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bb7fea12b4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bb7fea12b4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bb7fea12b4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bb7fea12b4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bb7fea12b4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bb7fea12b4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bb7fea12b4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bb7fea12b4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f85a4db3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f85a4db3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bb7fea12b4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bb7fea12b4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bb7fea12b4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bb7fea12b4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bb7fea12b4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bb7fea12b4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www.cavalierssports.co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ms.ty" TargetMode="Externa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cavalierssports.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321475"/>
            <a:ext cx="8520600" cy="11898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Middletown Athletics</a:t>
            </a:r>
            <a:endParaRPr/>
          </a:p>
        </p:txBody>
      </p:sp>
      <p:sp>
        <p:nvSpPr>
          <p:cNvPr id="55" name="Google Shape;55;p13"/>
          <p:cNvSpPr txBox="1"/>
          <p:nvPr>
            <p:ph idx="1" type="subTitle"/>
          </p:nvPr>
        </p:nvSpPr>
        <p:spPr>
          <a:xfrm>
            <a:off x="311700" y="3801900"/>
            <a:ext cx="8520600" cy="1189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0000FF"/>
                </a:solidFill>
              </a:rPr>
              <a:t>GO CAVS!!</a:t>
            </a:r>
            <a:endParaRPr/>
          </a:p>
        </p:txBody>
      </p:sp>
      <p:pic>
        <p:nvPicPr>
          <p:cNvPr id="56" name="Google Shape;56;p13"/>
          <p:cNvPicPr preferRelativeResize="0"/>
          <p:nvPr/>
        </p:nvPicPr>
        <p:blipFill>
          <a:blip r:embed="rId3">
            <a:alphaModFix/>
          </a:blip>
          <a:stretch>
            <a:fillRect/>
          </a:stretch>
        </p:blipFill>
        <p:spPr>
          <a:xfrm>
            <a:off x="3122149" y="1511275"/>
            <a:ext cx="2899709" cy="1762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Academic Eligibility</a:t>
            </a:r>
            <a:endParaRPr>
              <a:highlight>
                <a:srgbClr val="0000FF"/>
              </a:highlight>
            </a:endParaRPr>
          </a:p>
        </p:txBody>
      </p:sp>
      <p:sp>
        <p:nvSpPr>
          <p:cNvPr id="112" name="Google Shape;112;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351949" lvl="0" marL="406400" rtl="0" algn="l">
              <a:lnSpc>
                <a:spcPct val="144000"/>
              </a:lnSpc>
              <a:spcBef>
                <a:spcPts val="0"/>
              </a:spcBef>
              <a:spcAft>
                <a:spcPts val="0"/>
              </a:spcAft>
              <a:buClr>
                <a:schemeClr val="dk1"/>
              </a:buClr>
              <a:buSzPct val="100000"/>
              <a:buChar char="●"/>
            </a:pPr>
            <a:r>
              <a:rPr b="1" lang="en" sz="2100">
                <a:solidFill>
                  <a:schemeClr val="dk1"/>
                </a:solidFill>
                <a:latin typeface="Calibri"/>
                <a:ea typeface="Calibri"/>
                <a:cs typeface="Calibri"/>
                <a:sym typeface="Calibri"/>
              </a:rPr>
              <a:t>DIAA policy- passing 5 credits</a:t>
            </a:r>
            <a:endParaRPr b="1" sz="2100">
              <a:solidFill>
                <a:schemeClr val="dk1"/>
              </a:solidFill>
              <a:latin typeface="Calibri"/>
              <a:ea typeface="Calibri"/>
              <a:cs typeface="Calibri"/>
              <a:sym typeface="Calibri"/>
            </a:endParaRPr>
          </a:p>
          <a:p>
            <a:pPr indent="-351949" lvl="0" marL="406400" rtl="0" algn="l">
              <a:lnSpc>
                <a:spcPct val="144000"/>
              </a:lnSpc>
              <a:spcBef>
                <a:spcPts val="0"/>
              </a:spcBef>
              <a:spcAft>
                <a:spcPts val="0"/>
              </a:spcAft>
              <a:buClr>
                <a:schemeClr val="dk1"/>
              </a:buClr>
              <a:buSzPct val="100000"/>
              <a:buChar char="●"/>
            </a:pPr>
            <a:r>
              <a:rPr b="1" lang="en" sz="2100">
                <a:solidFill>
                  <a:schemeClr val="dk1"/>
                </a:solidFill>
                <a:latin typeface="Calibri"/>
                <a:ea typeface="Calibri"/>
                <a:cs typeface="Calibri"/>
                <a:sym typeface="Calibri"/>
              </a:rPr>
              <a:t>Appo policy- Must have a 2.0 GPA on report card from the previous MP</a:t>
            </a:r>
            <a:endParaRPr b="1" sz="2100">
              <a:solidFill>
                <a:schemeClr val="dk1"/>
              </a:solidFill>
              <a:latin typeface="Calibri"/>
              <a:ea typeface="Calibri"/>
              <a:cs typeface="Calibri"/>
              <a:sym typeface="Calibri"/>
            </a:endParaRPr>
          </a:p>
          <a:p>
            <a:pPr indent="-351949" lvl="0" marL="406400" rtl="0" algn="l">
              <a:lnSpc>
                <a:spcPct val="144000"/>
              </a:lnSpc>
              <a:spcBef>
                <a:spcPts val="0"/>
              </a:spcBef>
              <a:spcAft>
                <a:spcPts val="0"/>
              </a:spcAft>
              <a:buClr>
                <a:schemeClr val="dk1"/>
              </a:buClr>
              <a:buSzPct val="100000"/>
              <a:buChar char="●"/>
            </a:pPr>
            <a:r>
              <a:rPr b="1" lang="en" sz="2100">
                <a:solidFill>
                  <a:schemeClr val="dk1"/>
                </a:solidFill>
                <a:latin typeface="Calibri"/>
                <a:ea typeface="Calibri"/>
                <a:cs typeface="Calibri"/>
                <a:sym typeface="Calibri"/>
              </a:rPr>
              <a:t>If you do not have a 2.0 you must do weekly tutoring (academic waiver) in order to maintain eligibility throughout the next marking period.</a:t>
            </a:r>
            <a:endParaRPr b="1" sz="2100">
              <a:solidFill>
                <a:schemeClr val="dk1"/>
              </a:solidFill>
              <a:latin typeface="Calibri"/>
              <a:ea typeface="Calibri"/>
              <a:cs typeface="Calibri"/>
              <a:sym typeface="Calibri"/>
            </a:endParaRPr>
          </a:p>
          <a:p>
            <a:pPr indent="-351949" lvl="0" marL="406400" rtl="0" algn="l">
              <a:lnSpc>
                <a:spcPct val="144000"/>
              </a:lnSpc>
              <a:spcBef>
                <a:spcPts val="0"/>
              </a:spcBef>
              <a:spcAft>
                <a:spcPts val="0"/>
              </a:spcAft>
              <a:buClr>
                <a:schemeClr val="dk1"/>
              </a:buClr>
              <a:buSzPct val="100000"/>
              <a:buChar char="●"/>
            </a:pPr>
            <a:r>
              <a:rPr b="1" lang="en" sz="2100">
                <a:solidFill>
                  <a:schemeClr val="dk1"/>
                </a:solidFill>
                <a:latin typeface="Calibri"/>
                <a:ea typeface="Calibri"/>
                <a:cs typeface="Calibri"/>
                <a:sym typeface="Calibri"/>
              </a:rPr>
              <a:t>Coaches will be  sent out a list of athletes who are on waivers for each sport once rosters are submitted.  Coaches are responsible for relaying information to athletes</a:t>
            </a:r>
            <a:endParaRPr b="1" sz="2100">
              <a:solidFill>
                <a:schemeClr val="dk1"/>
              </a:solidFill>
              <a:latin typeface="Calibri"/>
              <a:ea typeface="Calibri"/>
              <a:cs typeface="Calibri"/>
              <a:sym typeface="Calibri"/>
            </a:endParaRPr>
          </a:p>
          <a:p>
            <a:pPr indent="-351949" lvl="0" marL="406400" rtl="0" algn="l">
              <a:lnSpc>
                <a:spcPct val="144000"/>
              </a:lnSpc>
              <a:spcBef>
                <a:spcPts val="0"/>
              </a:spcBef>
              <a:spcAft>
                <a:spcPts val="0"/>
              </a:spcAft>
              <a:buClr>
                <a:schemeClr val="dk1"/>
              </a:buClr>
              <a:buSzPct val="100000"/>
              <a:buFont typeface="Calibri"/>
              <a:buChar char="●"/>
            </a:pPr>
            <a:r>
              <a:rPr b="1" lang="en" sz="2100">
                <a:solidFill>
                  <a:schemeClr val="dk1"/>
                </a:solidFill>
                <a:latin typeface="Calibri"/>
                <a:ea typeface="Calibri"/>
                <a:cs typeface="Calibri"/>
                <a:sym typeface="Calibri"/>
              </a:rPr>
              <a:t>At any point a Coach can decide to focus on academics for a </a:t>
            </a:r>
            <a:r>
              <a:rPr b="1" lang="en" sz="2100">
                <a:solidFill>
                  <a:schemeClr val="dk1"/>
                </a:solidFill>
                <a:latin typeface="Calibri"/>
                <a:ea typeface="Calibri"/>
                <a:cs typeface="Calibri"/>
                <a:sym typeface="Calibri"/>
              </a:rPr>
              <a:t>particular</a:t>
            </a:r>
            <a:r>
              <a:rPr b="1" lang="en" sz="2100">
                <a:solidFill>
                  <a:schemeClr val="dk1"/>
                </a:solidFill>
                <a:latin typeface="Calibri"/>
                <a:ea typeface="Calibri"/>
                <a:cs typeface="Calibri"/>
                <a:sym typeface="Calibri"/>
              </a:rPr>
              <a:t> player</a:t>
            </a:r>
            <a:endParaRPr b="1" sz="2100">
              <a:solidFill>
                <a:schemeClr val="dk1"/>
              </a:solidFill>
              <a:latin typeface="Calibri"/>
              <a:ea typeface="Calibri"/>
              <a:cs typeface="Calibri"/>
              <a:sym typeface="Calibri"/>
            </a:endParaRPr>
          </a:p>
          <a:p>
            <a:pPr indent="0" lvl="0" marL="0" rtl="0" algn="l">
              <a:spcBef>
                <a:spcPts val="0"/>
              </a:spcBef>
              <a:spcAft>
                <a:spcPts val="1200"/>
              </a:spcAft>
              <a:buNone/>
            </a:pPr>
            <a:r>
              <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Fall Sports Picture Days Coming Soon- info for ordering will be sent out on band</a:t>
            </a:r>
            <a:endParaRPr/>
          </a:p>
        </p:txBody>
      </p:sp>
      <p:sp>
        <p:nvSpPr>
          <p:cNvPr id="118" name="Google Shape;118;p23"/>
          <p:cNvSpPr txBox="1"/>
          <p:nvPr>
            <p:ph idx="1" type="body"/>
          </p:nvPr>
        </p:nvSpPr>
        <p:spPr>
          <a:xfrm>
            <a:off x="311700" y="135822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Friday 9/11:  </a:t>
            </a:r>
            <a:endParaRPr/>
          </a:p>
          <a:p>
            <a:pPr indent="0" lvl="0" marL="0" rtl="0" algn="l">
              <a:spcBef>
                <a:spcPts val="0"/>
              </a:spcBef>
              <a:spcAft>
                <a:spcPts val="0"/>
              </a:spcAft>
              <a:buNone/>
            </a:pPr>
            <a:r>
              <a:rPr lang="en"/>
              <a:t>Unified Flag Football 3pm</a:t>
            </a:r>
            <a:endParaRPr/>
          </a:p>
          <a:p>
            <a:pPr indent="0" lvl="0" marL="0" rtl="0" algn="l">
              <a:spcBef>
                <a:spcPts val="0"/>
              </a:spcBef>
              <a:spcAft>
                <a:spcPts val="0"/>
              </a:spcAft>
              <a:buNone/>
            </a:pPr>
            <a:r>
              <a:rPr lang="en"/>
              <a:t>Cross Country- 3:30 pm (Media Day on 9/15 at 10 am in the gym) </a:t>
            </a:r>
            <a:endParaRPr/>
          </a:p>
          <a:p>
            <a:pPr indent="0" lvl="0" marL="0" rtl="0" algn="l">
              <a:spcBef>
                <a:spcPts val="0"/>
              </a:spcBef>
              <a:spcAft>
                <a:spcPts val="0"/>
              </a:spcAft>
              <a:buNone/>
            </a:pPr>
            <a:r>
              <a:rPr lang="en"/>
              <a:t>Field Hockey- 3:45 pm</a:t>
            </a:r>
            <a:endParaRPr/>
          </a:p>
          <a:p>
            <a:pPr indent="0" lvl="0" marL="0" rtl="0" algn="l">
              <a:spcBef>
                <a:spcPts val="0"/>
              </a:spcBef>
              <a:spcAft>
                <a:spcPts val="0"/>
              </a:spcAft>
              <a:buNone/>
            </a:pPr>
            <a:r>
              <a:rPr lang="en"/>
              <a:t>Volleyball- 4:00 pm (JV and freshman only)- Varsity had media day</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rPr lang="en"/>
              <a:t>Saturday 9/12</a:t>
            </a:r>
            <a:endParaRPr/>
          </a:p>
          <a:p>
            <a:pPr indent="0" lvl="0" marL="0" rtl="0" algn="l">
              <a:spcBef>
                <a:spcPts val="0"/>
              </a:spcBef>
              <a:spcAft>
                <a:spcPts val="0"/>
              </a:spcAft>
              <a:buNone/>
            </a:pPr>
            <a:r>
              <a:rPr lang="en"/>
              <a:t>Soccer 10 am (Media Day on 9/15 am at 11 am in the gym)</a:t>
            </a:r>
            <a:endParaRPr/>
          </a:p>
          <a:p>
            <a:pPr indent="0" lvl="0" marL="0" rtl="0" algn="l">
              <a:spcBef>
                <a:spcPts val="0"/>
              </a:spcBef>
              <a:spcAft>
                <a:spcPts val="0"/>
              </a:spcAft>
              <a:buNone/>
            </a:pPr>
            <a:r>
              <a:rPr lang="en"/>
              <a:t>Cheer (JV only)  10:30 am- </a:t>
            </a:r>
            <a:r>
              <a:rPr lang="en"/>
              <a:t>Varsity had media day</a:t>
            </a:r>
            <a:endParaRPr/>
          </a:p>
          <a:p>
            <a:pPr indent="0" lvl="0" marL="0" rtl="0" algn="l">
              <a:spcBef>
                <a:spcPts val="0"/>
              </a:spcBef>
              <a:spcAft>
                <a:spcPts val="0"/>
              </a:spcAft>
              <a:buNone/>
            </a:pPr>
            <a:r>
              <a:rPr lang="en"/>
              <a:t>Football 11:30 am (</a:t>
            </a:r>
            <a:r>
              <a:rPr lang="en"/>
              <a:t>Freshman</a:t>
            </a:r>
            <a:r>
              <a:rPr lang="en"/>
              <a:t>, JV, and varsity) </a:t>
            </a:r>
            <a:endParaRPr/>
          </a:p>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692125" y="3689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DIAA Policies</a:t>
            </a:r>
            <a:endParaRPr>
              <a:highlight>
                <a:srgbClr val="0000FF"/>
              </a:highlight>
            </a:endParaRPr>
          </a:p>
        </p:txBody>
      </p:sp>
      <p:sp>
        <p:nvSpPr>
          <p:cNvPr id="124" name="Google Shape;12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55600" lvl="0" marL="457200" rtl="0" algn="l">
              <a:lnSpc>
                <a:spcPct val="94000"/>
              </a:lnSpc>
              <a:spcBef>
                <a:spcPts val="1000"/>
              </a:spcBef>
              <a:spcAft>
                <a:spcPts val="0"/>
              </a:spcAft>
              <a:buClr>
                <a:schemeClr val="dk1"/>
              </a:buClr>
              <a:buSzPts val="2000"/>
              <a:buFont typeface="Source Sans Pro"/>
              <a:buChar char="-"/>
            </a:pPr>
            <a:r>
              <a:rPr lang="en" sz="2000">
                <a:solidFill>
                  <a:schemeClr val="dk1"/>
                </a:solidFill>
                <a:latin typeface="Source Sans Pro"/>
                <a:ea typeface="Source Sans Pro"/>
                <a:cs typeface="Source Sans Pro"/>
                <a:sym typeface="Source Sans Pro"/>
              </a:rPr>
              <a:t>Attendance- Must be present for half of the school day- does not matter if it excused or unexcused. </a:t>
            </a:r>
            <a:endParaRPr sz="2000">
              <a:solidFill>
                <a:schemeClr val="dk1"/>
              </a:solidFill>
              <a:latin typeface="Source Sans Pro"/>
              <a:ea typeface="Source Sans Pro"/>
              <a:cs typeface="Source Sans Pro"/>
              <a:sym typeface="Source Sans Pro"/>
            </a:endParaRPr>
          </a:p>
          <a:p>
            <a:pPr indent="-355600" lvl="0" marL="457200" rtl="0" algn="l">
              <a:lnSpc>
                <a:spcPct val="94000"/>
              </a:lnSpc>
              <a:spcBef>
                <a:spcPts val="0"/>
              </a:spcBef>
              <a:spcAft>
                <a:spcPts val="0"/>
              </a:spcAft>
              <a:buClr>
                <a:schemeClr val="dk1"/>
              </a:buClr>
              <a:buSzPts val="2000"/>
              <a:buFont typeface="Source Sans Pro"/>
              <a:buChar char="-"/>
            </a:pPr>
            <a:r>
              <a:rPr lang="en" sz="2000">
                <a:solidFill>
                  <a:schemeClr val="dk1"/>
                </a:solidFill>
                <a:latin typeface="Source Sans Pro"/>
                <a:ea typeface="Source Sans Pro"/>
                <a:cs typeface="Source Sans Pro"/>
                <a:sym typeface="Source Sans Pro"/>
              </a:rPr>
              <a:t>Transfers Must be approved by DIAA through Rank One</a:t>
            </a:r>
            <a:endParaRPr sz="2000">
              <a:solidFill>
                <a:schemeClr val="dk1"/>
              </a:solidFill>
              <a:latin typeface="Source Sans Pro"/>
              <a:ea typeface="Source Sans Pro"/>
              <a:cs typeface="Source Sans Pro"/>
              <a:sym typeface="Source Sans Pro"/>
            </a:endParaRPr>
          </a:p>
          <a:p>
            <a:pPr indent="-355600" lvl="0" marL="457200" rtl="0" algn="l">
              <a:lnSpc>
                <a:spcPct val="94000"/>
              </a:lnSpc>
              <a:spcBef>
                <a:spcPts val="0"/>
              </a:spcBef>
              <a:spcAft>
                <a:spcPts val="0"/>
              </a:spcAft>
              <a:buClr>
                <a:schemeClr val="dk1"/>
              </a:buClr>
              <a:buSzPts val="2000"/>
              <a:buFont typeface="Source Sans Pro"/>
              <a:buChar char="-"/>
            </a:pPr>
            <a:r>
              <a:rPr lang="en" sz="2000">
                <a:solidFill>
                  <a:schemeClr val="dk1"/>
                </a:solidFill>
                <a:latin typeface="Source Sans Pro"/>
                <a:ea typeface="Source Sans Pro"/>
                <a:cs typeface="Source Sans Pro"/>
                <a:sym typeface="Source Sans Pro"/>
              </a:rPr>
              <a:t>If you move during the season (or school year) you must notify the front office and the athletic director.  This could </a:t>
            </a:r>
            <a:r>
              <a:rPr lang="en" sz="2000">
                <a:solidFill>
                  <a:schemeClr val="dk1"/>
                </a:solidFill>
                <a:latin typeface="Source Sans Pro"/>
                <a:ea typeface="Source Sans Pro"/>
                <a:cs typeface="Source Sans Pro"/>
                <a:sym typeface="Source Sans Pro"/>
              </a:rPr>
              <a:t>affect</a:t>
            </a:r>
            <a:r>
              <a:rPr lang="en" sz="2000">
                <a:solidFill>
                  <a:schemeClr val="dk1"/>
                </a:solidFill>
                <a:latin typeface="Source Sans Pro"/>
                <a:ea typeface="Source Sans Pro"/>
                <a:cs typeface="Source Sans Pro"/>
                <a:sym typeface="Source Sans Pro"/>
              </a:rPr>
              <a:t> </a:t>
            </a:r>
            <a:r>
              <a:rPr lang="en" sz="2000">
                <a:solidFill>
                  <a:schemeClr val="dk1"/>
                </a:solidFill>
                <a:latin typeface="Source Sans Pro"/>
                <a:ea typeface="Source Sans Pro"/>
                <a:cs typeface="Source Sans Pro"/>
                <a:sym typeface="Source Sans Pro"/>
              </a:rPr>
              <a:t>eligibility</a:t>
            </a:r>
            <a:r>
              <a:rPr lang="en" sz="2000">
                <a:solidFill>
                  <a:schemeClr val="dk1"/>
                </a:solidFill>
                <a:latin typeface="Source Sans Pro"/>
                <a:ea typeface="Source Sans Pro"/>
                <a:cs typeface="Source Sans Pro"/>
                <a:sym typeface="Source Sans Pro"/>
              </a:rPr>
              <a:t>. </a:t>
            </a:r>
            <a:endParaRPr sz="2000">
              <a:solidFill>
                <a:schemeClr val="dk1"/>
              </a:solidFill>
              <a:latin typeface="Source Sans Pro"/>
              <a:ea typeface="Source Sans Pro"/>
              <a:cs typeface="Source Sans Pro"/>
              <a:sym typeface="Source Sans Pr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Reminders at Games</a:t>
            </a:r>
            <a:endParaRPr>
              <a:highlight>
                <a:srgbClr val="0000FF"/>
              </a:highlight>
            </a:endParaRPr>
          </a:p>
        </p:txBody>
      </p:sp>
      <p:sp>
        <p:nvSpPr>
          <p:cNvPr id="130" name="Google Shape;13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rabicPeriod"/>
            </a:pPr>
            <a:r>
              <a:rPr lang="en">
                <a:solidFill>
                  <a:schemeClr val="dk1"/>
                </a:solidFill>
              </a:rPr>
              <a:t>Cheer like CRAZY for our Cavaliers!  Be Loud &amp; Proud</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DO NOT Coach from the sidelines…..we have coaches for that! </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DO NOT officiate from the stands!  We have officials for that!  No booing, heckling, complaining.  Let the head Coach defend us.  </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Remember to never call out players.  That is someone’s child and they are just kids</a:t>
            </a:r>
            <a:endParaRPr>
              <a:solidFill>
                <a:schemeClr val="dk1"/>
              </a:solidFill>
            </a:endParaRPr>
          </a:p>
          <a:p>
            <a:pPr indent="-342900" lvl="0" marL="457200" rtl="0" algn="l">
              <a:spcBef>
                <a:spcPts val="0"/>
              </a:spcBef>
              <a:spcAft>
                <a:spcPts val="0"/>
              </a:spcAft>
              <a:buClr>
                <a:schemeClr val="dk1"/>
              </a:buClr>
              <a:buSzPts val="1800"/>
              <a:buAutoNum type="arabicPeriod"/>
            </a:pPr>
            <a:r>
              <a:rPr lang="en">
                <a:solidFill>
                  <a:schemeClr val="dk1"/>
                </a:solidFill>
              </a:rPr>
              <a:t>The officials are human beings and THEY WILL make mistakes and bad calls.  Move on!</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69150" y="429675"/>
            <a:ext cx="90057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Spectator Expectations: Respect Love Honor-- The Game</a:t>
            </a:r>
            <a:endParaRPr b="1"/>
          </a:p>
        </p:txBody>
      </p:sp>
      <p:sp>
        <p:nvSpPr>
          <p:cNvPr id="136" name="Google Shape;136;p26"/>
          <p:cNvSpPr txBox="1"/>
          <p:nvPr>
            <p:ph idx="1" type="body"/>
          </p:nvPr>
        </p:nvSpPr>
        <p:spPr>
          <a:xfrm>
            <a:off x="311700" y="1137150"/>
            <a:ext cx="8520600" cy="3837900"/>
          </a:xfrm>
          <a:prstGeom prst="rect">
            <a:avLst/>
          </a:prstGeom>
        </p:spPr>
        <p:txBody>
          <a:bodyPr anchorCtr="0" anchor="t" bIns="91425" lIns="91425" spcFirstLastPara="1" rIns="91425" wrap="square" tIns="91425">
            <a:normAutofit/>
          </a:bodyPr>
          <a:lstStyle/>
          <a:p>
            <a:pPr indent="-330200" lvl="0" marL="330200" rtl="0" algn="l">
              <a:lnSpc>
                <a:spcPct val="120000"/>
              </a:lnSpc>
              <a:spcBef>
                <a:spcPts val="0"/>
              </a:spcBef>
              <a:spcAft>
                <a:spcPts val="0"/>
              </a:spcAft>
              <a:buClr>
                <a:srgbClr val="FFFFFF"/>
              </a:buClr>
              <a:buSzPts val="1600"/>
              <a:buChar char="●"/>
            </a:pPr>
            <a:r>
              <a:rPr lang="en" sz="1400">
                <a:solidFill>
                  <a:srgbClr val="FFFFFF"/>
                </a:solidFill>
              </a:rPr>
              <a:t>BE INFORMED OF THE PLAYING RULES OF THE SPORT.</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b="1" lang="en" sz="1400">
                <a:solidFill>
                  <a:schemeClr val="dk1"/>
                </a:solidFill>
              </a:rPr>
              <a:t>APPRECIATE A GOOD PLAY</a:t>
            </a:r>
            <a:r>
              <a:rPr lang="en" sz="1400">
                <a:solidFill>
                  <a:srgbClr val="FFFFFF"/>
                </a:solidFill>
              </a:rPr>
              <a:t> REGARDLESS OF WHO MAKES IT.</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SHOW CONCERN FOR AN INJURED ATHLETE REGARDLESS OF TEAM AFFILIATION.</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 </a:t>
            </a:r>
            <a:r>
              <a:rPr lang="en" sz="1400">
                <a:solidFill>
                  <a:srgbClr val="FFFFFF"/>
                </a:solidFill>
              </a:rPr>
              <a:t>DO NOT TAUNT, JEER, OR ATTEMPT TO DISTRACT THE MEMBERS OF THE OPPOSING TEAM.</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AVOID THE USE OF PROFANITY AND DEROGATORY OR DISRESPECTFUL YELLS, CHANTS, SONGS OR GESTURES</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 RESPECT SCHOOL PROPERTY AND THE AUTHORITY OF SCHOOL OFFICIALS.</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DO NOT PUBLICLY CRITICIZE THE COACHES OR ATHLETES FOR THE LOSS OF A CONTEST.</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lang="en" sz="1400">
                <a:solidFill>
                  <a:srgbClr val="FFFFFF"/>
                </a:solidFill>
              </a:rPr>
              <a:t>DO NOT CONFRONT A CONTEST OFFICIAL DURING INTERMISSION OR AFTER THE GAME.</a:t>
            </a:r>
            <a:endParaRPr sz="1400">
              <a:solidFill>
                <a:srgbClr val="FFFFFF"/>
              </a:solidFill>
            </a:endParaRPr>
          </a:p>
          <a:p>
            <a:pPr indent="-317500" lvl="0" marL="330200" rtl="0" algn="l">
              <a:lnSpc>
                <a:spcPct val="120000"/>
              </a:lnSpc>
              <a:spcBef>
                <a:spcPts val="0"/>
              </a:spcBef>
              <a:spcAft>
                <a:spcPts val="0"/>
              </a:spcAft>
              <a:buClr>
                <a:srgbClr val="FFFFFF"/>
              </a:buClr>
              <a:buSzPts val="1400"/>
              <a:buChar char="●"/>
            </a:pPr>
            <a:r>
              <a:rPr b="1" lang="en" sz="1400">
                <a:solidFill>
                  <a:schemeClr val="dk1"/>
                </a:solidFill>
              </a:rPr>
              <a:t> RESPECT</a:t>
            </a:r>
            <a:r>
              <a:rPr lang="en" sz="1400">
                <a:solidFill>
                  <a:srgbClr val="FFFFFF"/>
                </a:solidFill>
              </a:rPr>
              <a:t> THE CONTEST OFFICIALS AND ACCEPT THEIR DECISIONS WITHOUT PUBLIC PROTEST. RECOGNIZE THAT WITHOUT THEM WE DO NOT HAVE A GAME.</a:t>
            </a:r>
            <a:endParaRPr sz="1400">
              <a:solidFill>
                <a:srgbClr val="FFFFFF"/>
              </a:solidFill>
            </a:endParaRPr>
          </a:p>
          <a:p>
            <a:pPr indent="-317500" lvl="0" marL="330200" rtl="0" algn="l">
              <a:lnSpc>
                <a:spcPct val="120000"/>
              </a:lnSpc>
              <a:spcBef>
                <a:spcPts val="0"/>
              </a:spcBef>
              <a:spcAft>
                <a:spcPts val="0"/>
              </a:spcAft>
              <a:buClr>
                <a:schemeClr val="dk1"/>
              </a:buClr>
              <a:buSzPts val="1400"/>
              <a:buChar char="●"/>
            </a:pPr>
            <a:r>
              <a:rPr b="1" lang="en" sz="1400">
                <a:solidFill>
                  <a:schemeClr val="dk1"/>
                </a:solidFill>
              </a:rPr>
              <a:t>DO NOT APPROACH A PLAYER DURING A GAME UNLESS TO DROP OFF SOMETHING NEEDED FOR THE GAME </a:t>
            </a:r>
            <a:endParaRPr b="1" sz="14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Zero Tolerance for Poor Sportsmanship</a:t>
            </a:r>
            <a:endParaRPr>
              <a:highlight>
                <a:srgbClr val="0000FF"/>
              </a:highlight>
            </a:endParaRPr>
          </a:p>
        </p:txBody>
      </p:sp>
      <p:sp>
        <p:nvSpPr>
          <p:cNvPr id="142" name="Google Shape;142;p27"/>
          <p:cNvSpPr txBox="1"/>
          <p:nvPr>
            <p:ph idx="1" type="body"/>
          </p:nvPr>
        </p:nvSpPr>
        <p:spPr>
          <a:xfrm>
            <a:off x="225600" y="1017725"/>
            <a:ext cx="8520600" cy="3416400"/>
          </a:xfrm>
          <a:prstGeom prst="rect">
            <a:avLst/>
          </a:prstGeom>
        </p:spPr>
        <p:txBody>
          <a:bodyPr anchorCtr="0" anchor="t" bIns="91425" lIns="91425" spcFirstLastPara="1" rIns="91425" wrap="square" tIns="91425">
            <a:normAutofit fontScale="47500" lnSpcReduction="10000"/>
          </a:bodyPr>
          <a:lstStyle/>
          <a:p>
            <a:pPr indent="0" lvl="0" marL="0" rtl="0" algn="l">
              <a:spcBef>
                <a:spcPts val="0"/>
              </a:spcBef>
              <a:spcAft>
                <a:spcPts val="0"/>
              </a:spcAft>
              <a:buNone/>
            </a:pPr>
            <a:r>
              <a:rPr lang="en" sz="3034">
                <a:solidFill>
                  <a:schemeClr val="dk1"/>
                </a:solidFill>
              </a:rPr>
              <a:t>Consequences of Poor Sportsmanship can include:</a:t>
            </a:r>
            <a:endParaRPr sz="3034">
              <a:solidFill>
                <a:schemeClr val="dk1"/>
              </a:solidFill>
            </a:endParaRPr>
          </a:p>
          <a:p>
            <a:pPr indent="-320127" lvl="0" marL="457200" rtl="0" algn="l">
              <a:spcBef>
                <a:spcPts val="1600"/>
              </a:spcBef>
              <a:spcAft>
                <a:spcPts val="0"/>
              </a:spcAft>
              <a:buClr>
                <a:schemeClr val="dk1"/>
              </a:buClr>
              <a:buSzPct val="100000"/>
              <a:buChar char="-"/>
            </a:pPr>
            <a:r>
              <a:rPr lang="en" sz="3034">
                <a:solidFill>
                  <a:schemeClr val="dk1"/>
                </a:solidFill>
              </a:rPr>
              <a:t>Meetings with students, parents, admin, coaches</a:t>
            </a:r>
            <a:endParaRPr sz="3034">
              <a:solidFill>
                <a:schemeClr val="dk1"/>
              </a:solidFill>
            </a:endParaRPr>
          </a:p>
          <a:p>
            <a:pPr indent="-320127" lvl="0" marL="457200" rtl="0" algn="l">
              <a:spcBef>
                <a:spcPts val="0"/>
              </a:spcBef>
              <a:spcAft>
                <a:spcPts val="0"/>
              </a:spcAft>
              <a:buClr>
                <a:schemeClr val="dk1"/>
              </a:buClr>
              <a:buSzPct val="100000"/>
              <a:buChar char="-"/>
            </a:pPr>
            <a:r>
              <a:rPr lang="en" sz="3034">
                <a:solidFill>
                  <a:schemeClr val="dk1"/>
                </a:solidFill>
              </a:rPr>
              <a:t>Completion of NFHS courses before RTP</a:t>
            </a:r>
            <a:endParaRPr sz="3034">
              <a:solidFill>
                <a:schemeClr val="dk1"/>
              </a:solidFill>
            </a:endParaRPr>
          </a:p>
          <a:p>
            <a:pPr indent="-320127" lvl="0" marL="457200" rtl="0" algn="l">
              <a:spcBef>
                <a:spcPts val="0"/>
              </a:spcBef>
              <a:spcAft>
                <a:spcPts val="0"/>
              </a:spcAft>
              <a:buClr>
                <a:schemeClr val="dk1"/>
              </a:buClr>
              <a:buSzPct val="100000"/>
              <a:buChar char="-"/>
            </a:pPr>
            <a:r>
              <a:rPr lang="en" sz="3034">
                <a:solidFill>
                  <a:schemeClr val="dk1"/>
                </a:solidFill>
              </a:rPr>
              <a:t>Game Suspensions</a:t>
            </a:r>
            <a:endParaRPr sz="3034">
              <a:solidFill>
                <a:schemeClr val="dk1"/>
              </a:solidFill>
            </a:endParaRPr>
          </a:p>
          <a:p>
            <a:pPr indent="-320127" lvl="0" marL="457200" rtl="0" algn="l">
              <a:spcBef>
                <a:spcPts val="0"/>
              </a:spcBef>
              <a:spcAft>
                <a:spcPts val="0"/>
              </a:spcAft>
              <a:buClr>
                <a:schemeClr val="dk1"/>
              </a:buClr>
              <a:buSzPct val="100000"/>
              <a:buChar char="-"/>
            </a:pPr>
            <a:r>
              <a:rPr lang="en" sz="3034">
                <a:solidFill>
                  <a:schemeClr val="dk1"/>
                </a:solidFill>
              </a:rPr>
              <a:t>Removal from the team</a:t>
            </a:r>
            <a:endParaRPr sz="3034">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lnSpc>
                <a:spcPct val="100000"/>
              </a:lnSpc>
              <a:spcBef>
                <a:spcPts val="1600"/>
              </a:spcBef>
              <a:spcAft>
                <a:spcPts val="0"/>
              </a:spcAft>
              <a:buNone/>
            </a:pPr>
            <a:r>
              <a:rPr lang="en" sz="4188">
                <a:solidFill>
                  <a:schemeClr val="dk1"/>
                </a:solidFill>
              </a:rPr>
              <a:t>Profanity, Booing, or Heckling, inappropriate remarks or gestures, yelling at a student athlete by name or number. Repeatedly yelling at an official or coach during a game are unacceptable and will not be tolerated at MHS</a:t>
            </a:r>
            <a:endParaRPr sz="4188">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1600"/>
              </a:spcBef>
              <a:spcAft>
                <a:spcPts val="1200"/>
              </a:spcAft>
              <a:buNone/>
            </a:pPr>
            <a:r>
              <a:t/>
            </a: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type="title"/>
          </p:nvPr>
        </p:nvSpPr>
        <p:spPr>
          <a:xfrm>
            <a:off x="84150" y="348200"/>
            <a:ext cx="8975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District Game </a:t>
            </a:r>
            <a:r>
              <a:rPr lang="en">
                <a:highlight>
                  <a:srgbClr val="0000FF"/>
                </a:highlight>
              </a:rPr>
              <a:t>Policies- Know before you go- check schedules</a:t>
            </a:r>
            <a:r>
              <a:rPr lang="en">
                <a:highlight>
                  <a:srgbClr val="4A86E8"/>
                </a:highlight>
              </a:rPr>
              <a:t> </a:t>
            </a:r>
            <a:endParaRPr>
              <a:highlight>
                <a:srgbClr val="4A86E8"/>
              </a:highlight>
            </a:endParaRPr>
          </a:p>
        </p:txBody>
      </p:sp>
      <p:sp>
        <p:nvSpPr>
          <p:cNvPr id="148" name="Google Shape;148;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
                <a:solidFill>
                  <a:schemeClr val="dk1"/>
                </a:solidFill>
              </a:rPr>
              <a:t>Ticketed Events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Bag Policy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Media Policy</a:t>
            </a:r>
            <a:endParaRPr>
              <a:solidFill>
                <a:schemeClr val="dk1"/>
              </a:solidFill>
            </a:endParaRPr>
          </a:p>
          <a:p>
            <a:pPr indent="0" lvl="0" marL="457200" rtl="0" algn="l">
              <a:spcBef>
                <a:spcPts val="1200"/>
              </a:spcBef>
              <a:spcAft>
                <a:spcPts val="0"/>
              </a:spcAft>
              <a:buNone/>
            </a:pPr>
            <a:r>
              <a:rPr lang="en" sz="2300" u="sng">
                <a:solidFill>
                  <a:schemeClr val="hlink"/>
                </a:solidFill>
                <a:hlinkClick r:id="rId3"/>
              </a:rPr>
              <a:t>Cavs Sports Home page</a:t>
            </a:r>
            <a:endParaRPr sz="2300">
              <a:solidFill>
                <a:schemeClr val="dk1"/>
              </a:solidFill>
            </a:endParaRPr>
          </a:p>
          <a:p>
            <a:pPr indent="0" lvl="0" marL="0" rtl="0" algn="l">
              <a:spcBef>
                <a:spcPts val="1200"/>
              </a:spcBef>
              <a:spcAft>
                <a:spcPts val="1200"/>
              </a:spcAft>
              <a:buNone/>
            </a:pPr>
            <a:r>
              <a:t/>
            </a:r>
            <a:endParaRPr>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Practices!!</a:t>
            </a:r>
            <a:endParaRPr/>
          </a:p>
        </p:txBody>
      </p:sp>
      <p:sp>
        <p:nvSpPr>
          <p:cNvPr id="154" name="Google Shape;154;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lnSpc>
                <a:spcPct val="100000"/>
              </a:lnSpc>
              <a:spcBef>
                <a:spcPts val="0"/>
              </a:spcBef>
              <a:spcAft>
                <a:spcPts val="0"/>
              </a:spcAft>
              <a:buNone/>
            </a:pPr>
            <a:r>
              <a:rPr b="1" lang="en" sz="3000">
                <a:solidFill>
                  <a:srgbClr val="000000"/>
                </a:solidFill>
                <a:highlight>
                  <a:srgbClr val="00FFFF"/>
                </a:highlight>
              </a:rPr>
              <a:t>Practice is not optional</a:t>
            </a:r>
            <a:endParaRPr b="1" sz="3000">
              <a:solidFill>
                <a:srgbClr val="000000"/>
              </a:solidFill>
              <a:highlight>
                <a:srgbClr val="00FFFF"/>
              </a:highlight>
            </a:endParaRPr>
          </a:p>
          <a:p>
            <a:pPr indent="0" lvl="0" marL="0" rtl="0" algn="l">
              <a:lnSpc>
                <a:spcPct val="100000"/>
              </a:lnSpc>
              <a:spcBef>
                <a:spcPts val="0"/>
              </a:spcBef>
              <a:spcAft>
                <a:spcPts val="0"/>
              </a:spcAft>
              <a:buNone/>
            </a:pPr>
            <a:r>
              <a:t/>
            </a:r>
            <a:endParaRPr b="1" sz="3000">
              <a:solidFill>
                <a:srgbClr val="000000"/>
              </a:solidFill>
              <a:highlight>
                <a:srgbClr val="00FFFF"/>
              </a:highlight>
            </a:endParaRPr>
          </a:p>
          <a:p>
            <a:pPr indent="0" lvl="0" marL="0" rtl="0" algn="l">
              <a:lnSpc>
                <a:spcPct val="100000"/>
              </a:lnSpc>
              <a:spcBef>
                <a:spcPts val="0"/>
              </a:spcBef>
              <a:spcAft>
                <a:spcPts val="0"/>
              </a:spcAft>
              <a:buNone/>
            </a:pPr>
            <a:r>
              <a:rPr b="1" lang="en" sz="3000">
                <a:solidFill>
                  <a:srgbClr val="000000"/>
                </a:solidFill>
                <a:highlight>
                  <a:srgbClr val="FF00FF"/>
                </a:highlight>
              </a:rPr>
              <a:t>If you’re not at practice you can’t expect to play!</a:t>
            </a:r>
            <a:endParaRPr b="1" sz="3000">
              <a:solidFill>
                <a:srgbClr val="000000"/>
              </a:solidFill>
              <a:highlight>
                <a:srgbClr val="FF00FF"/>
              </a:highlight>
            </a:endParaRPr>
          </a:p>
          <a:p>
            <a:pPr indent="0" lvl="0" marL="0" rtl="0" algn="l">
              <a:lnSpc>
                <a:spcPct val="100000"/>
              </a:lnSpc>
              <a:spcBef>
                <a:spcPts val="0"/>
              </a:spcBef>
              <a:spcAft>
                <a:spcPts val="0"/>
              </a:spcAft>
              <a:buNone/>
            </a:pPr>
            <a:r>
              <a:t/>
            </a:r>
            <a:endParaRPr b="1" sz="3000">
              <a:solidFill>
                <a:srgbClr val="000000"/>
              </a:solidFill>
              <a:highlight>
                <a:srgbClr val="FF00FF"/>
              </a:highlight>
            </a:endParaRPr>
          </a:p>
          <a:p>
            <a:pPr indent="0" lvl="0" marL="0" rtl="0" algn="l">
              <a:lnSpc>
                <a:spcPct val="100000"/>
              </a:lnSpc>
              <a:spcBef>
                <a:spcPts val="0"/>
              </a:spcBef>
              <a:spcAft>
                <a:spcPts val="0"/>
              </a:spcAft>
              <a:buNone/>
            </a:pPr>
            <a:r>
              <a:rPr b="1" lang="en" sz="3000">
                <a:solidFill>
                  <a:srgbClr val="000000"/>
                </a:solidFill>
                <a:highlight>
                  <a:srgbClr val="FFFF00"/>
                </a:highlight>
              </a:rPr>
              <a:t>*Communication is key!  </a:t>
            </a:r>
            <a:r>
              <a:rPr b="1" lang="en" sz="3000">
                <a:solidFill>
                  <a:srgbClr val="000000"/>
                </a:solidFill>
                <a:highlight>
                  <a:srgbClr val="00FFFF"/>
                </a:highlight>
              </a:rPr>
              <a:t>Students</a:t>
            </a:r>
            <a:r>
              <a:rPr b="1" lang="en" sz="3000">
                <a:solidFill>
                  <a:srgbClr val="000000"/>
                </a:solidFill>
                <a:highlight>
                  <a:srgbClr val="FFFF00"/>
                </a:highlight>
              </a:rPr>
              <a:t> need to communicate with coaches </a:t>
            </a:r>
            <a:endParaRPr sz="1400">
              <a:solidFill>
                <a:srgbClr val="000000"/>
              </a:solidFill>
              <a:highlight>
                <a:srgbClr val="FFFF00"/>
              </a:highlight>
            </a:endParaRPr>
          </a:p>
          <a:p>
            <a:pPr indent="0" lvl="0" marL="0" rtl="0" algn="l">
              <a:lnSpc>
                <a:spcPct val="100000"/>
              </a:lnSpc>
              <a:spcBef>
                <a:spcPts val="0"/>
              </a:spcBef>
              <a:spcAft>
                <a:spcPts val="0"/>
              </a:spcAft>
              <a:buNone/>
            </a:pPr>
            <a:r>
              <a:t/>
            </a:r>
            <a:endParaRPr b="1" sz="3000">
              <a:solidFill>
                <a:srgbClr val="000000"/>
              </a:solidFill>
              <a:highlight>
                <a:srgbClr val="FF00FF"/>
              </a:highlight>
            </a:endParaRPr>
          </a:p>
          <a:p>
            <a:pPr indent="0" lvl="0" marL="0" rtl="0" algn="l">
              <a:lnSpc>
                <a:spcPct val="100000"/>
              </a:lnSpc>
              <a:spcBef>
                <a:spcPts val="0"/>
              </a:spcBef>
              <a:spcAft>
                <a:spcPts val="0"/>
              </a:spcAft>
              <a:buNone/>
            </a:pPr>
            <a:r>
              <a:t/>
            </a:r>
            <a:endParaRPr b="1" sz="3000">
              <a:solidFill>
                <a:srgbClr val="000000"/>
              </a:solidFill>
              <a:highlight>
                <a:srgbClr val="FF00FF"/>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highlight>
                  <a:srgbClr val="0000FF"/>
                </a:highlight>
              </a:rPr>
              <a:t>Playing time</a:t>
            </a:r>
            <a:endParaRPr>
              <a:highlight>
                <a:srgbClr val="0000FF"/>
              </a:highlight>
            </a:endParaRPr>
          </a:p>
        </p:txBody>
      </p:sp>
      <p:sp>
        <p:nvSpPr>
          <p:cNvPr id="160" name="Google Shape;160;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390525" lvl="0" marL="457200" rtl="0" algn="l">
              <a:lnSpc>
                <a:spcPct val="100000"/>
              </a:lnSpc>
              <a:spcBef>
                <a:spcPts val="0"/>
              </a:spcBef>
              <a:spcAft>
                <a:spcPts val="0"/>
              </a:spcAft>
              <a:buClr>
                <a:schemeClr val="dk1"/>
              </a:buClr>
              <a:buSzPct val="100000"/>
              <a:buChar char="-"/>
            </a:pPr>
            <a:r>
              <a:rPr b="1" lang="en" sz="3000">
                <a:solidFill>
                  <a:schemeClr val="dk1"/>
                </a:solidFill>
              </a:rPr>
              <a:t>Please keep in mind the coaches are the ones putting in countless hours evaluating each student each day. They decide who plays and when and how it benefits the WHOLE team.  While a parent is focused on only their child, the coach must think about the TEAM. </a:t>
            </a:r>
            <a:endParaRPr b="1" sz="3000">
              <a:solidFill>
                <a:schemeClr val="dk1"/>
              </a:solidFill>
            </a:endParaRPr>
          </a:p>
          <a:p>
            <a:pPr indent="-390525" lvl="0" marL="457200" rtl="0" algn="l">
              <a:lnSpc>
                <a:spcPct val="100000"/>
              </a:lnSpc>
              <a:spcBef>
                <a:spcPts val="0"/>
              </a:spcBef>
              <a:spcAft>
                <a:spcPts val="0"/>
              </a:spcAft>
              <a:buClr>
                <a:schemeClr val="dk1"/>
              </a:buClr>
              <a:buSzPct val="100000"/>
              <a:buChar char="-"/>
            </a:pPr>
            <a:r>
              <a:rPr b="1" lang="en" sz="3000">
                <a:solidFill>
                  <a:schemeClr val="dk1"/>
                </a:solidFill>
              </a:rPr>
              <a:t>Although our coaches strive to get everyone into the games, at the high school level, there will be games where everyone does not play! </a:t>
            </a:r>
            <a:endParaRPr sz="1400">
              <a:solidFill>
                <a:schemeClr val="dk1"/>
              </a:solidFill>
            </a:endParaRPr>
          </a:p>
          <a:p>
            <a:pPr indent="0" lvl="0" marL="0" rtl="0" algn="l">
              <a:lnSpc>
                <a:spcPct val="100000"/>
              </a:lnSpc>
              <a:spcBef>
                <a:spcPts val="0"/>
              </a:spcBef>
              <a:spcAft>
                <a:spcPts val="0"/>
              </a:spcAft>
              <a:buClr>
                <a:srgbClr val="000000"/>
              </a:buClr>
              <a:buSzPct val="100000"/>
              <a:buFont typeface="Arial"/>
              <a:buNone/>
            </a:pPr>
            <a:r>
              <a:t/>
            </a:r>
            <a:endParaRPr b="1" sz="30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1"/>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Questions???</a:t>
            </a:r>
            <a:endParaRPr b="1"/>
          </a:p>
        </p:txBody>
      </p:sp>
      <p:sp>
        <p:nvSpPr>
          <p:cNvPr id="166" name="Google Shape;166;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8300" lvl="0" marL="457200" rtl="0" algn="l">
              <a:spcBef>
                <a:spcPts val="0"/>
              </a:spcBef>
              <a:spcAft>
                <a:spcPts val="0"/>
              </a:spcAft>
              <a:buClr>
                <a:schemeClr val="accent2"/>
              </a:buClr>
              <a:buSzPts val="2200"/>
              <a:buChar char="●"/>
            </a:pPr>
            <a:r>
              <a:rPr lang="en" sz="2200">
                <a:solidFill>
                  <a:schemeClr val="accent2"/>
                </a:solidFill>
              </a:rPr>
              <a:t>We look forward to a FANTASTIC  SEASON!  Go Cavs!</a:t>
            </a:r>
            <a:endParaRPr sz="2200">
              <a:solidFill>
                <a:schemeClr val="accent2"/>
              </a:solidFill>
            </a:endParaRPr>
          </a:p>
          <a:p>
            <a:pPr indent="-368300" lvl="0" marL="457200" rtl="0" algn="l">
              <a:spcBef>
                <a:spcPts val="0"/>
              </a:spcBef>
              <a:spcAft>
                <a:spcPts val="0"/>
              </a:spcAft>
              <a:buClr>
                <a:schemeClr val="accent2"/>
              </a:buClr>
              <a:buSzPts val="2200"/>
              <a:buChar char="●"/>
            </a:pPr>
            <a:r>
              <a:rPr lang="en" sz="2200">
                <a:solidFill>
                  <a:schemeClr val="accent2"/>
                </a:solidFill>
              </a:rPr>
              <a:t>Time For Team Breakout Rooms!  No Unified football tonight- please stay in the main room if you have questions. </a:t>
            </a:r>
            <a:endParaRPr sz="2200">
              <a:solidFill>
                <a:schemeClr val="accent2"/>
              </a:solidFill>
            </a:endParaRPr>
          </a:p>
          <a:p>
            <a:pPr indent="0" lvl="0" marL="0" rtl="0" algn="l">
              <a:spcBef>
                <a:spcPts val="1200"/>
              </a:spcBef>
              <a:spcAft>
                <a:spcPts val="1200"/>
              </a:spcAft>
              <a:buNone/>
            </a:pPr>
            <a:r>
              <a:t/>
            </a: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Middletown High Athletic Staff</a:t>
            </a:r>
            <a:endParaRPr b="1"/>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300">
                <a:solidFill>
                  <a:srgbClr val="0000FF"/>
                </a:solidFill>
              </a:rPr>
              <a:t>Athletic Director &amp; Athletic Trainer:</a:t>
            </a:r>
            <a:r>
              <a:rPr lang="en" sz="2300"/>
              <a:t>  Colleen Kelley</a:t>
            </a:r>
            <a:endParaRPr sz="2300"/>
          </a:p>
          <a:p>
            <a:pPr indent="0" lvl="0" marL="0" rtl="0" algn="l">
              <a:spcBef>
                <a:spcPts val="1200"/>
              </a:spcBef>
              <a:spcAft>
                <a:spcPts val="0"/>
              </a:spcAft>
              <a:buNone/>
            </a:pPr>
            <a:r>
              <a:rPr lang="en" sz="2300">
                <a:solidFill>
                  <a:srgbClr val="0000FF"/>
                </a:solidFill>
              </a:rPr>
              <a:t>Assistant Athletic Director:</a:t>
            </a:r>
            <a:r>
              <a:rPr lang="en" sz="2300"/>
              <a:t>  Zach Watchilla &amp; Steve Byers</a:t>
            </a:r>
            <a:endParaRPr sz="2300"/>
          </a:p>
          <a:p>
            <a:pPr indent="0" lvl="0" marL="0" rtl="0" algn="l">
              <a:spcBef>
                <a:spcPts val="1200"/>
              </a:spcBef>
              <a:spcAft>
                <a:spcPts val="0"/>
              </a:spcAft>
              <a:buNone/>
            </a:pPr>
            <a:r>
              <a:rPr lang="en" sz="2300">
                <a:solidFill>
                  <a:srgbClr val="0000FF"/>
                </a:solidFill>
              </a:rPr>
              <a:t>Supervisor of Athletics:</a:t>
            </a:r>
            <a:r>
              <a:rPr lang="en" sz="2300"/>
              <a:t>  Joe Lahutsky</a:t>
            </a:r>
            <a:endParaRPr sz="23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Medical Staff</a:t>
            </a:r>
            <a:endParaRPr b="1"/>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82588" lvl="0" marL="382588" rtl="0" algn="l">
              <a:lnSpc>
                <a:spcPct val="94000"/>
              </a:lnSpc>
              <a:spcBef>
                <a:spcPts val="1200"/>
              </a:spcBef>
              <a:spcAft>
                <a:spcPts val="0"/>
              </a:spcAft>
              <a:buClr>
                <a:srgbClr val="F3F3F3"/>
              </a:buClr>
              <a:buSzPts val="2000"/>
              <a:buFont typeface="Arial"/>
              <a:buChar char="●"/>
            </a:pPr>
            <a:r>
              <a:rPr lang="en" sz="2000">
                <a:solidFill>
                  <a:srgbClr val="F3F3F3"/>
                </a:solidFill>
              </a:rPr>
              <a:t>Tyesha Alston MS,LAT ATC – Athletic Trainer, Premier PT   </a:t>
            </a:r>
            <a:endParaRPr sz="2000">
              <a:solidFill>
                <a:srgbClr val="F3F3F3"/>
              </a:solidFill>
            </a:endParaRPr>
          </a:p>
          <a:p>
            <a:pPr indent="-382588" lvl="0" marL="382588" rtl="0" algn="l">
              <a:lnSpc>
                <a:spcPct val="94000"/>
              </a:lnSpc>
              <a:spcBef>
                <a:spcPts val="1200"/>
              </a:spcBef>
              <a:spcAft>
                <a:spcPts val="0"/>
              </a:spcAft>
              <a:buClr>
                <a:srgbClr val="F3F3F3"/>
              </a:buClr>
              <a:buSzPts val="2000"/>
              <a:buFont typeface="Arial"/>
              <a:buChar char="●"/>
            </a:pPr>
            <a:r>
              <a:rPr lang="en" sz="2000">
                <a:solidFill>
                  <a:srgbClr val="F3F3F3"/>
                </a:solidFill>
              </a:rPr>
              <a:t>Colleen Kelley- Athletic Trainer </a:t>
            </a:r>
            <a:endParaRPr b="1" sz="2000">
              <a:solidFill>
                <a:srgbClr val="F3F3F3"/>
              </a:solidFill>
            </a:endParaRPr>
          </a:p>
          <a:p>
            <a:pPr indent="-382588" lvl="0" marL="382588" rtl="0" algn="l">
              <a:lnSpc>
                <a:spcPct val="94000"/>
              </a:lnSpc>
              <a:spcBef>
                <a:spcPts val="1200"/>
              </a:spcBef>
              <a:spcAft>
                <a:spcPts val="0"/>
              </a:spcAft>
              <a:buClr>
                <a:srgbClr val="F3F3F3"/>
              </a:buClr>
              <a:buSzPts val="2000"/>
              <a:buFont typeface="Arial"/>
              <a:buChar char="●"/>
            </a:pPr>
            <a:r>
              <a:rPr lang="en" sz="2000">
                <a:solidFill>
                  <a:srgbClr val="F3F3F3"/>
                </a:solidFill>
              </a:rPr>
              <a:t>Dr. Jeremie Axe, Team Physician, First State Orthopedics</a:t>
            </a:r>
            <a:endParaRPr sz="2000">
              <a:solidFill>
                <a:srgbClr val="F3F3F3"/>
              </a:solidFill>
            </a:endParaRPr>
          </a:p>
          <a:p>
            <a:pPr indent="-382588" lvl="0" marL="382588" rtl="0" algn="l">
              <a:lnSpc>
                <a:spcPct val="94000"/>
              </a:lnSpc>
              <a:spcBef>
                <a:spcPts val="1200"/>
              </a:spcBef>
              <a:spcAft>
                <a:spcPts val="0"/>
              </a:spcAft>
              <a:buClr>
                <a:srgbClr val="F3F3F3"/>
              </a:buClr>
              <a:buSzPts val="2000"/>
              <a:buFont typeface="Arial"/>
              <a:buChar char="●"/>
            </a:pPr>
            <a:r>
              <a:rPr lang="en" sz="2000">
                <a:solidFill>
                  <a:srgbClr val="F3F3F3"/>
                </a:solidFill>
              </a:rPr>
              <a:t>School Nurses- Gail Moyer &amp; Laurie Garrison</a:t>
            </a:r>
            <a:endParaRPr sz="2000">
              <a:solidFill>
                <a:srgbClr val="F3F3F3"/>
              </a:solidFill>
            </a:endParaRPr>
          </a:p>
          <a:p>
            <a:pPr indent="-382588" lvl="0" marL="382588" rtl="0" algn="l">
              <a:lnSpc>
                <a:spcPct val="94000"/>
              </a:lnSpc>
              <a:spcBef>
                <a:spcPts val="1200"/>
              </a:spcBef>
              <a:spcAft>
                <a:spcPts val="0"/>
              </a:spcAft>
              <a:buClr>
                <a:srgbClr val="F3F3F3"/>
              </a:buClr>
              <a:buSzPts val="2000"/>
              <a:buFont typeface="Arial"/>
              <a:buChar char="●"/>
            </a:pPr>
            <a:r>
              <a:rPr lang="en" sz="2000">
                <a:solidFill>
                  <a:srgbClr val="F3F3F3"/>
                </a:solidFill>
              </a:rPr>
              <a:t>Abby Go Care- Newark- Primary walk in clinic</a:t>
            </a:r>
            <a:endParaRPr sz="2000">
              <a:solidFill>
                <a:schemeClr val="dk1"/>
              </a:solidFill>
            </a:endParaRPr>
          </a:p>
          <a:p>
            <a:pPr indent="0" lvl="0" marL="0" rtl="0" algn="l">
              <a:spcBef>
                <a:spcPts val="0"/>
              </a:spcBef>
              <a:spcAft>
                <a:spcPts val="1200"/>
              </a:spcAft>
              <a:buNone/>
            </a:pPr>
            <a:r>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250900"/>
            <a:ext cx="8520600" cy="766800"/>
          </a:xfrm>
          <a:prstGeom prst="rect">
            <a:avLst/>
          </a:prstGeom>
          <a:solidFill>
            <a:srgbClr val="0000FF"/>
          </a:solidFill>
        </p:spPr>
        <p:txBody>
          <a:bodyPr anchorCtr="0" anchor="t" bIns="91425" lIns="91425" spcFirstLastPara="1" rIns="91425" wrap="square" tIns="91425">
            <a:normAutofit/>
          </a:bodyPr>
          <a:lstStyle/>
          <a:p>
            <a:pPr indent="0" lvl="0" marL="0" rtl="0" algn="l">
              <a:spcBef>
                <a:spcPts val="0"/>
              </a:spcBef>
              <a:spcAft>
                <a:spcPts val="0"/>
              </a:spcAft>
              <a:buNone/>
            </a:pPr>
            <a:r>
              <a:rPr b="1" lang="en" sz="2200">
                <a:solidFill>
                  <a:srgbClr val="FFFFFF"/>
                </a:solidFill>
              </a:rPr>
              <a:t>Injuries</a:t>
            </a:r>
            <a:endParaRPr b="1" sz="3011">
              <a:solidFill>
                <a:srgbClr val="FFFFFF"/>
              </a:solidFill>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355600" lvl="0" marL="457200" rtl="0" algn="l">
              <a:lnSpc>
                <a:spcPct val="105000"/>
              </a:lnSpc>
              <a:spcBef>
                <a:spcPts val="0"/>
              </a:spcBef>
              <a:spcAft>
                <a:spcPts val="0"/>
              </a:spcAft>
              <a:buClr>
                <a:schemeClr val="accent2"/>
              </a:buClr>
              <a:buSzPts val="2000"/>
              <a:buChar char="●"/>
            </a:pPr>
            <a:r>
              <a:rPr lang="en" sz="2000">
                <a:solidFill>
                  <a:schemeClr val="accent2"/>
                </a:solidFill>
              </a:rPr>
              <a:t>If a player has an injury, PLEASE reach out to Ms. Ty FIRST before going to a doctor or clinic</a:t>
            </a:r>
            <a:endParaRPr sz="2000">
              <a:solidFill>
                <a:schemeClr val="accent2"/>
              </a:solidFill>
            </a:endParaRPr>
          </a:p>
          <a:p>
            <a:pPr indent="0" lvl="0" marL="457200" rtl="0" algn="l">
              <a:lnSpc>
                <a:spcPct val="105000"/>
              </a:lnSpc>
              <a:spcBef>
                <a:spcPts val="1200"/>
              </a:spcBef>
              <a:spcAft>
                <a:spcPts val="0"/>
              </a:spcAft>
              <a:buNone/>
            </a:pPr>
            <a:r>
              <a:t/>
            </a:r>
            <a:endParaRPr sz="2000">
              <a:solidFill>
                <a:schemeClr val="accent2"/>
              </a:solidFill>
            </a:endParaRPr>
          </a:p>
          <a:p>
            <a:pPr indent="-355600" lvl="0" marL="457200" rtl="0" algn="l">
              <a:lnSpc>
                <a:spcPct val="105000"/>
              </a:lnSpc>
              <a:spcBef>
                <a:spcPts val="1200"/>
              </a:spcBef>
              <a:spcAft>
                <a:spcPts val="0"/>
              </a:spcAft>
              <a:buClr>
                <a:schemeClr val="accent2"/>
              </a:buClr>
              <a:buSzPts val="2000"/>
              <a:buChar char="●"/>
            </a:pPr>
            <a:r>
              <a:rPr lang="en" sz="2000">
                <a:solidFill>
                  <a:schemeClr val="accent2"/>
                </a:solidFill>
              </a:rPr>
              <a:t>Ms. Ty’s office is open at 2pm every day</a:t>
            </a:r>
            <a:endParaRPr sz="2000">
              <a:solidFill>
                <a:schemeClr val="accent2"/>
              </a:solidFill>
            </a:endParaRPr>
          </a:p>
          <a:p>
            <a:pPr indent="0" lvl="0" marL="0" rtl="0" algn="l">
              <a:lnSpc>
                <a:spcPct val="105000"/>
              </a:lnSpc>
              <a:spcBef>
                <a:spcPts val="1200"/>
              </a:spcBef>
              <a:spcAft>
                <a:spcPts val="0"/>
              </a:spcAft>
              <a:buNone/>
            </a:pPr>
            <a:r>
              <a:t/>
            </a:r>
            <a:endParaRPr sz="2000">
              <a:solidFill>
                <a:schemeClr val="accent2"/>
              </a:solidFill>
            </a:endParaRPr>
          </a:p>
          <a:p>
            <a:pPr indent="-355600" lvl="0" marL="457200" rtl="0" algn="l">
              <a:lnSpc>
                <a:spcPct val="105000"/>
              </a:lnSpc>
              <a:spcBef>
                <a:spcPts val="1200"/>
              </a:spcBef>
              <a:spcAft>
                <a:spcPts val="0"/>
              </a:spcAft>
              <a:buClr>
                <a:schemeClr val="accent2"/>
              </a:buClr>
              <a:buSzPts val="2000"/>
              <a:buChar char="●"/>
            </a:pPr>
            <a:r>
              <a:rPr lang="en" sz="2000">
                <a:solidFill>
                  <a:schemeClr val="accent2"/>
                </a:solidFill>
              </a:rPr>
              <a:t>Strongly encourage your athlete to utilize our medical staff to their advantage during practice hours</a:t>
            </a:r>
            <a:endParaRPr sz="2000">
              <a:solidFill>
                <a:schemeClr val="accent2"/>
              </a:solidFill>
            </a:endParaRPr>
          </a:p>
          <a:p>
            <a:pPr indent="-355600" lvl="0" marL="457200" rtl="0" algn="l">
              <a:lnSpc>
                <a:spcPct val="105000"/>
              </a:lnSpc>
              <a:spcBef>
                <a:spcPts val="0"/>
              </a:spcBef>
              <a:spcAft>
                <a:spcPts val="0"/>
              </a:spcAft>
              <a:buClr>
                <a:schemeClr val="accent2"/>
              </a:buClr>
              <a:buSzPts val="2000"/>
              <a:buChar char="●"/>
            </a:pPr>
            <a:r>
              <a:rPr lang="en" sz="2000">
                <a:solidFill>
                  <a:schemeClr val="accent2"/>
                </a:solidFill>
              </a:rPr>
              <a:t>MUST have a doctor's note to return to play!</a:t>
            </a:r>
            <a:endParaRPr sz="2000">
              <a:solidFill>
                <a:schemeClr val="accent2"/>
              </a:solidFill>
            </a:endParaRPr>
          </a:p>
          <a:p>
            <a:pPr indent="-355600" lvl="0" marL="457200" rtl="0" algn="l">
              <a:lnSpc>
                <a:spcPct val="105000"/>
              </a:lnSpc>
              <a:spcBef>
                <a:spcPts val="0"/>
              </a:spcBef>
              <a:spcAft>
                <a:spcPts val="0"/>
              </a:spcAft>
              <a:buClr>
                <a:schemeClr val="accent2"/>
              </a:buClr>
              <a:buSzPts val="2000"/>
              <a:buChar char="●"/>
            </a:pPr>
            <a:r>
              <a:rPr lang="en" sz="2000">
                <a:solidFill>
                  <a:schemeClr val="accent2"/>
                </a:solidFill>
              </a:rPr>
              <a:t>Parents can get in touch with </a:t>
            </a:r>
            <a:r>
              <a:rPr lang="en" sz="2000" u="sng">
                <a:solidFill>
                  <a:schemeClr val="hlink"/>
                </a:solidFill>
                <a:hlinkClick r:id="rId3"/>
              </a:rPr>
              <a:t>Ms.Ty</a:t>
            </a:r>
            <a:r>
              <a:rPr lang="en" sz="2000">
                <a:solidFill>
                  <a:schemeClr val="accent2"/>
                </a:solidFill>
              </a:rPr>
              <a:t> via Band </a:t>
            </a:r>
            <a:endParaRPr sz="2000">
              <a:solidFill>
                <a:schemeClr val="accent2"/>
              </a:solidFill>
            </a:endParaRPr>
          </a:p>
          <a:p>
            <a:pPr indent="-355600" lvl="0" marL="457200" rtl="0" algn="l">
              <a:lnSpc>
                <a:spcPct val="105000"/>
              </a:lnSpc>
              <a:spcBef>
                <a:spcPts val="0"/>
              </a:spcBef>
              <a:spcAft>
                <a:spcPts val="0"/>
              </a:spcAft>
              <a:buClr>
                <a:schemeClr val="accent2"/>
              </a:buClr>
              <a:buSzPts val="2000"/>
              <a:buChar char="●"/>
            </a:pPr>
            <a:r>
              <a:rPr lang="en" sz="2000">
                <a:solidFill>
                  <a:schemeClr val="accent2"/>
                </a:solidFill>
              </a:rPr>
              <a:t>Make sure it is the parent information in snap manage </a:t>
            </a:r>
            <a:endParaRPr sz="2000">
              <a:solidFill>
                <a:schemeClr val="accent2"/>
              </a:solidFill>
            </a:endParaRPr>
          </a:p>
        </p:txBody>
      </p:sp>
      <p:pic>
        <p:nvPicPr>
          <p:cNvPr id="75" name="Google Shape;75;p16" title="Photo on 1-2-26 at 9.37 AM.jpeg"/>
          <p:cNvPicPr preferRelativeResize="0"/>
          <p:nvPr/>
        </p:nvPicPr>
        <p:blipFill>
          <a:blip r:embed="rId4">
            <a:alphaModFix/>
          </a:blip>
          <a:stretch>
            <a:fillRect/>
          </a:stretch>
        </p:blipFill>
        <p:spPr>
          <a:xfrm>
            <a:off x="6577600" y="1635575"/>
            <a:ext cx="2118049" cy="14133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Game Schedule:	</a:t>
            </a:r>
            <a:endParaRPr b="1"/>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400" u="sng">
                <a:solidFill>
                  <a:schemeClr val="hlink"/>
                </a:solidFill>
                <a:hlinkClick r:id="rId3"/>
              </a:rPr>
              <a:t>https://www.cavalierssports.com/</a:t>
            </a:r>
            <a:r>
              <a:rPr lang="en" sz="3100"/>
              <a:t> </a:t>
            </a:r>
            <a:endParaRPr sz="3100"/>
          </a:p>
          <a:p>
            <a:pPr indent="-361435" lvl="0" marL="457200" rtl="0" algn="l">
              <a:spcBef>
                <a:spcPts val="1200"/>
              </a:spcBef>
              <a:spcAft>
                <a:spcPts val="0"/>
              </a:spcAft>
              <a:buClr>
                <a:schemeClr val="accent2"/>
              </a:buClr>
              <a:buSzPts val="2092"/>
              <a:buChar char="●"/>
            </a:pPr>
            <a:r>
              <a:rPr lang="en" sz="2092">
                <a:solidFill>
                  <a:schemeClr val="accent2"/>
                </a:solidFill>
              </a:rPr>
              <a:t>Game schedule is posted for all teams</a:t>
            </a:r>
            <a:endParaRPr sz="2092">
              <a:solidFill>
                <a:schemeClr val="accent2"/>
              </a:solidFill>
            </a:endParaRPr>
          </a:p>
          <a:p>
            <a:pPr indent="-361435" lvl="0" marL="457200" rtl="0" algn="l">
              <a:spcBef>
                <a:spcPts val="0"/>
              </a:spcBef>
              <a:spcAft>
                <a:spcPts val="0"/>
              </a:spcAft>
              <a:buClr>
                <a:schemeClr val="accent2"/>
              </a:buClr>
              <a:buSzPts val="2092"/>
              <a:buChar char="●"/>
            </a:pPr>
            <a:r>
              <a:rPr lang="en" sz="2092">
                <a:solidFill>
                  <a:schemeClr val="accent2"/>
                </a:solidFill>
              </a:rPr>
              <a:t> most up to date location for games</a:t>
            </a:r>
            <a:endParaRPr sz="2092">
              <a:solidFill>
                <a:schemeClr val="accent2"/>
              </a:solidFill>
            </a:endParaRPr>
          </a:p>
          <a:p>
            <a:pPr indent="-361435" lvl="0" marL="457200" rtl="0" algn="l">
              <a:spcBef>
                <a:spcPts val="0"/>
              </a:spcBef>
              <a:spcAft>
                <a:spcPts val="0"/>
              </a:spcAft>
              <a:buClr>
                <a:schemeClr val="accent2"/>
              </a:buClr>
              <a:buSzPts val="2092"/>
              <a:buChar char="●"/>
            </a:pPr>
            <a:r>
              <a:rPr lang="en" sz="2092">
                <a:solidFill>
                  <a:schemeClr val="accent2"/>
                </a:solidFill>
              </a:rPr>
              <a:t>Also location where you can find Coaches information if needed</a:t>
            </a:r>
            <a:endParaRPr sz="2092">
              <a:solidFill>
                <a:schemeClr val="accent2"/>
              </a:solidFill>
            </a:endParaRPr>
          </a:p>
          <a:p>
            <a:pPr indent="-361435" lvl="0" marL="457200" rtl="0" algn="l">
              <a:spcBef>
                <a:spcPts val="0"/>
              </a:spcBef>
              <a:spcAft>
                <a:spcPts val="0"/>
              </a:spcAft>
              <a:buClr>
                <a:schemeClr val="accent2"/>
              </a:buClr>
              <a:buSzPts val="2092"/>
              <a:buChar char="●"/>
            </a:pPr>
            <a:r>
              <a:rPr lang="en" sz="2092">
                <a:solidFill>
                  <a:schemeClr val="accent2"/>
                </a:solidFill>
              </a:rPr>
              <a:t>Sign up for the Updates on the homepage</a:t>
            </a:r>
            <a:endParaRPr sz="2092">
              <a:solidFill>
                <a:schemeClr val="accent2"/>
              </a:solidFill>
            </a:endParaRPr>
          </a:p>
          <a:p>
            <a:pPr indent="-361435" lvl="0" marL="457200" rtl="0" algn="l">
              <a:spcBef>
                <a:spcPts val="0"/>
              </a:spcBef>
              <a:spcAft>
                <a:spcPts val="0"/>
              </a:spcAft>
              <a:buClr>
                <a:schemeClr val="accent2"/>
              </a:buClr>
              <a:buSzPts val="2092"/>
              <a:buChar char="●"/>
            </a:pPr>
            <a:r>
              <a:rPr lang="en" sz="2092">
                <a:solidFill>
                  <a:schemeClr val="accent2"/>
                </a:solidFill>
              </a:rPr>
              <a:t>Transportation to away games- ride bus to and from </a:t>
            </a:r>
            <a:endParaRPr sz="2092">
              <a:solidFill>
                <a:schemeClr val="accent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Rank One</a:t>
            </a:r>
            <a:endParaRPr/>
          </a:p>
        </p:txBody>
      </p:sp>
      <p:sp>
        <p:nvSpPr>
          <p:cNvPr id="87" name="Google Shape;87;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b="1" lang="en" sz="2400">
                <a:solidFill>
                  <a:schemeClr val="dk1"/>
                </a:solidFill>
              </a:rPr>
              <a:t>Reminder:  parents have agreed to our media/photography and transportation policies in addition to our athletic participation agreements.  </a:t>
            </a:r>
            <a:r>
              <a:rPr lang="en" sz="2300">
                <a:solidFill>
                  <a:schemeClr val="dk1"/>
                </a:solidFill>
              </a:rPr>
              <a:t> </a:t>
            </a:r>
            <a:endParaRPr sz="30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Practice Information</a:t>
            </a:r>
            <a:r>
              <a:rPr b="1" lang="en"/>
              <a:t>:</a:t>
            </a:r>
            <a:endParaRPr b="1"/>
          </a:p>
        </p:txBody>
      </p:sp>
      <p:sp>
        <p:nvSpPr>
          <p:cNvPr id="93" name="Google Shape;93;p19"/>
          <p:cNvSpPr txBox="1"/>
          <p:nvPr>
            <p:ph idx="1" type="body"/>
          </p:nvPr>
        </p:nvSpPr>
        <p:spPr>
          <a:xfrm>
            <a:off x="311700" y="1152475"/>
            <a:ext cx="8520600" cy="38529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lang="en">
                <a:solidFill>
                  <a:schemeClr val="accent2"/>
                </a:solidFill>
              </a:rPr>
              <a:t> </a:t>
            </a:r>
            <a:endParaRPr>
              <a:solidFill>
                <a:schemeClr val="accent2"/>
              </a:solidFill>
            </a:endParaRPr>
          </a:p>
          <a:p>
            <a:pPr indent="-342900" lvl="0" marL="457200" rtl="0" algn="l">
              <a:spcBef>
                <a:spcPts val="1200"/>
              </a:spcBef>
              <a:spcAft>
                <a:spcPts val="0"/>
              </a:spcAft>
              <a:buClr>
                <a:schemeClr val="accent2"/>
              </a:buClr>
              <a:buSzPts val="1800"/>
              <a:buChar char="●"/>
            </a:pPr>
            <a:r>
              <a:rPr lang="en">
                <a:solidFill>
                  <a:schemeClr val="accent2"/>
                </a:solidFill>
              </a:rPr>
              <a:t>Late Buses: There is an activity bus provided for student-athletes that practice after school at MHS.  The bus departs at 6pm.  Check Cavs sports website for details.</a:t>
            </a:r>
            <a:endParaRPr>
              <a:solidFill>
                <a:schemeClr val="accent2"/>
              </a:solidFill>
            </a:endParaRPr>
          </a:p>
          <a:p>
            <a:pPr indent="-342900" lvl="0" marL="457200" rtl="0" algn="l">
              <a:spcBef>
                <a:spcPts val="0"/>
              </a:spcBef>
              <a:spcAft>
                <a:spcPts val="0"/>
              </a:spcAft>
              <a:buSzPts val="1800"/>
              <a:buChar char="●"/>
            </a:pPr>
            <a:r>
              <a:rPr lang="en">
                <a:solidFill>
                  <a:schemeClr val="accent2"/>
                </a:solidFill>
              </a:rPr>
              <a:t>Locker Room Access: All players have access to the gym locker rooms. They must provide a lock to lock up any equipment. They must get here before 1st period to store their equipment.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Field rotation:  We rotate which field we use on each week.  If your team is at the Stadium, players </a:t>
            </a:r>
            <a:r>
              <a:rPr lang="en">
                <a:solidFill>
                  <a:schemeClr val="accent2"/>
                </a:solidFill>
              </a:rPr>
              <a:t>carpool</a:t>
            </a:r>
            <a:r>
              <a:rPr lang="en">
                <a:solidFill>
                  <a:schemeClr val="accent2"/>
                </a:solidFill>
              </a:rPr>
              <a:t> to the stadium or parents must transport, but must have </a:t>
            </a:r>
            <a:r>
              <a:rPr lang="en">
                <a:solidFill>
                  <a:schemeClr val="accent2"/>
                </a:solidFill>
              </a:rPr>
              <a:t>transportation</a:t>
            </a:r>
            <a:r>
              <a:rPr lang="en">
                <a:solidFill>
                  <a:schemeClr val="accent2"/>
                </a:solidFill>
              </a:rPr>
              <a:t> home from stadium. </a:t>
            </a:r>
            <a:endParaRPr>
              <a:solidFill>
                <a:schemeClr val="accen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92125"/>
            <a:ext cx="4260300" cy="9255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Coach/Player/Parent Communication:</a:t>
            </a:r>
            <a:endParaRPr b="1"/>
          </a:p>
        </p:txBody>
      </p:sp>
      <p:sp>
        <p:nvSpPr>
          <p:cNvPr id="99" name="Google Shape;99;p20"/>
          <p:cNvSpPr txBox="1"/>
          <p:nvPr>
            <p:ph idx="1" type="body"/>
          </p:nvPr>
        </p:nvSpPr>
        <p:spPr>
          <a:xfrm>
            <a:off x="311700" y="1152475"/>
            <a:ext cx="3999900" cy="3883500"/>
          </a:xfrm>
          <a:prstGeom prst="rect">
            <a:avLst/>
          </a:prstGeom>
        </p:spPr>
        <p:txBody>
          <a:bodyPr anchorCtr="0" anchor="t" bIns="91425" lIns="91425" spcFirstLastPara="1" rIns="91425" wrap="square" tIns="91425">
            <a:normAutofit fontScale="62500"/>
          </a:bodyPr>
          <a:lstStyle/>
          <a:p>
            <a:pPr indent="0" lvl="0" marL="0" rtl="0" algn="l">
              <a:spcBef>
                <a:spcPts val="0"/>
              </a:spcBef>
              <a:spcAft>
                <a:spcPts val="0"/>
              </a:spcAft>
              <a:buNone/>
            </a:pPr>
            <a:r>
              <a:rPr lang="en" sz="2892">
                <a:solidFill>
                  <a:schemeClr val="accent2"/>
                </a:solidFill>
              </a:rPr>
              <a:t>Band</a:t>
            </a:r>
            <a:r>
              <a:rPr lang="en" sz="2892">
                <a:solidFill>
                  <a:schemeClr val="accent2"/>
                </a:solidFill>
              </a:rPr>
              <a:t> App:  Communication about everything will be pushed out through this App. Must have 1st name &amp; Last name and “parent of “ </a:t>
            </a:r>
            <a:endParaRPr sz="2892">
              <a:solidFill>
                <a:schemeClr val="accent2"/>
              </a:solidFill>
            </a:endParaRPr>
          </a:p>
          <a:p>
            <a:pPr indent="0" lvl="0" marL="0" rtl="0" algn="l">
              <a:spcBef>
                <a:spcPts val="1200"/>
              </a:spcBef>
              <a:spcAft>
                <a:spcPts val="0"/>
              </a:spcAft>
              <a:buNone/>
            </a:pPr>
            <a:r>
              <a:rPr lang="en" sz="2892">
                <a:solidFill>
                  <a:schemeClr val="accent2"/>
                </a:solidFill>
              </a:rPr>
              <a:t>Also feel free to Email the Coach if needed </a:t>
            </a:r>
            <a:r>
              <a:rPr lang="en" sz="2892"/>
              <a:t> </a:t>
            </a:r>
            <a:endParaRPr sz="2892"/>
          </a:p>
          <a:p>
            <a:pPr indent="-343385" lvl="0" marL="457200" rtl="0" algn="l">
              <a:spcBef>
                <a:spcPts val="1200"/>
              </a:spcBef>
              <a:spcAft>
                <a:spcPts val="0"/>
              </a:spcAft>
              <a:buSzPct val="100000"/>
              <a:buChar char="-"/>
            </a:pPr>
            <a:r>
              <a:rPr lang="en" sz="2892"/>
              <a:t>BUT Athletes should be communicating with Coaches 1st</a:t>
            </a:r>
            <a:endParaRPr sz="2892"/>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100" name="Google Shape;100;p20"/>
          <p:cNvSpPr txBox="1"/>
          <p:nvPr>
            <p:ph idx="2" type="body"/>
          </p:nvPr>
        </p:nvSpPr>
        <p:spPr>
          <a:xfrm>
            <a:off x="4724925" y="268650"/>
            <a:ext cx="3999900" cy="476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accent2"/>
                </a:solidFill>
              </a:rPr>
              <a:t>Chain of Command:</a:t>
            </a:r>
            <a:r>
              <a:rPr lang="en" sz="1500">
                <a:solidFill>
                  <a:schemeClr val="accent2"/>
                </a:solidFill>
              </a:rPr>
              <a:t>  if an issue or problem, pleas</a:t>
            </a:r>
            <a:r>
              <a:rPr lang="en">
                <a:solidFill>
                  <a:schemeClr val="accent2"/>
                </a:solidFill>
              </a:rPr>
              <a:t>e follow the Chain of Command. </a:t>
            </a:r>
            <a:endParaRPr>
              <a:solidFill>
                <a:schemeClr val="accent2"/>
              </a:solidFill>
            </a:endParaRPr>
          </a:p>
          <a:p>
            <a:pPr indent="-317500" lvl="0" marL="457200" rtl="0" algn="l">
              <a:spcBef>
                <a:spcPts val="1200"/>
              </a:spcBef>
              <a:spcAft>
                <a:spcPts val="0"/>
              </a:spcAft>
              <a:buClr>
                <a:schemeClr val="accent2"/>
              </a:buClr>
              <a:buSzPts val="1400"/>
              <a:buAutoNum type="arabicPeriod"/>
            </a:pPr>
            <a:r>
              <a:rPr lang="en">
                <a:solidFill>
                  <a:schemeClr val="accent2"/>
                </a:solidFill>
              </a:rPr>
              <a:t>Player MUST contact coach IN PERSON to advocate for themselves &amp; discuss their concerns. </a:t>
            </a:r>
            <a:endParaRPr>
              <a:solidFill>
                <a:schemeClr val="accent2"/>
              </a:solidFill>
            </a:endParaRPr>
          </a:p>
          <a:p>
            <a:pPr indent="-317500" lvl="0" marL="457200" rtl="0" algn="l">
              <a:spcBef>
                <a:spcPts val="0"/>
              </a:spcBef>
              <a:spcAft>
                <a:spcPts val="0"/>
              </a:spcAft>
              <a:buClr>
                <a:schemeClr val="accent2"/>
              </a:buClr>
              <a:buSzPts val="1400"/>
              <a:buAutoNum type="arabicPeriod"/>
            </a:pPr>
            <a:r>
              <a:rPr lang="en">
                <a:solidFill>
                  <a:schemeClr val="accent2"/>
                </a:solidFill>
              </a:rPr>
              <a:t>Parents may then contact the Coach if they feel that is necessary. </a:t>
            </a:r>
            <a:endParaRPr>
              <a:solidFill>
                <a:schemeClr val="accent2"/>
              </a:solidFill>
            </a:endParaRPr>
          </a:p>
          <a:p>
            <a:pPr indent="-317500" lvl="0" marL="457200" rtl="0" algn="l">
              <a:spcBef>
                <a:spcPts val="0"/>
              </a:spcBef>
              <a:spcAft>
                <a:spcPts val="0"/>
              </a:spcAft>
              <a:buClr>
                <a:schemeClr val="accent2"/>
              </a:buClr>
              <a:buSzPts val="1400"/>
              <a:buAutoNum type="arabicPeriod"/>
            </a:pPr>
            <a:r>
              <a:rPr lang="en">
                <a:solidFill>
                  <a:schemeClr val="accent2"/>
                </a:solidFill>
              </a:rPr>
              <a:t>If further assistance is needed the Athletic Director will be notified &amp; beyond.</a:t>
            </a:r>
            <a:endParaRPr>
              <a:solidFill>
                <a:schemeClr val="accent2"/>
              </a:solidFill>
            </a:endParaRPr>
          </a:p>
          <a:p>
            <a:pPr indent="-317500" lvl="0" marL="457200" rtl="0" algn="l">
              <a:spcBef>
                <a:spcPts val="0"/>
              </a:spcBef>
              <a:spcAft>
                <a:spcPts val="0"/>
              </a:spcAft>
              <a:buClr>
                <a:schemeClr val="accent2"/>
              </a:buClr>
              <a:buSzPts val="1400"/>
              <a:buAutoNum type="arabicPeriod"/>
            </a:pPr>
            <a:r>
              <a:rPr lang="en">
                <a:solidFill>
                  <a:schemeClr val="accent2"/>
                </a:solidFill>
              </a:rPr>
              <a:t>At no time should a player, parent or Coach reach out to the district or the DIAA without going to the AD first.</a:t>
            </a:r>
            <a:endParaRPr>
              <a:solidFill>
                <a:schemeClr val="accent2"/>
              </a:solidFill>
            </a:endParaRPr>
          </a:p>
          <a:p>
            <a:pPr indent="-317500" lvl="0" marL="457200" rtl="0" algn="l">
              <a:spcBef>
                <a:spcPts val="0"/>
              </a:spcBef>
              <a:spcAft>
                <a:spcPts val="0"/>
              </a:spcAft>
              <a:buClr>
                <a:schemeClr val="accent2"/>
              </a:buClr>
              <a:buSzPts val="1400"/>
              <a:buChar char="❖"/>
            </a:pPr>
            <a:r>
              <a:rPr b="1" lang="en">
                <a:solidFill>
                  <a:schemeClr val="accent2"/>
                </a:solidFill>
              </a:rPr>
              <a:t>Must follow the 24 hour rule to discuss any concerns</a:t>
            </a:r>
            <a:endParaRPr b="1">
              <a:solidFill>
                <a:schemeClr val="accent2"/>
              </a:solidFill>
            </a:endParaRPr>
          </a:p>
          <a:p>
            <a:pPr indent="-317500" lvl="0" marL="457200" rtl="0" algn="l">
              <a:spcBef>
                <a:spcPts val="0"/>
              </a:spcBef>
              <a:spcAft>
                <a:spcPts val="0"/>
              </a:spcAft>
              <a:buClr>
                <a:schemeClr val="accent2"/>
              </a:buClr>
              <a:buSzPts val="1400"/>
              <a:buChar char="❖"/>
            </a:pPr>
            <a:r>
              <a:rPr b="1" lang="en">
                <a:solidFill>
                  <a:schemeClr val="accent2"/>
                </a:solidFill>
              </a:rPr>
              <a:t>A Coach MAY NEVER be approached at a game or practice to discuss a matter </a:t>
            </a:r>
            <a:endParaRPr b="1">
              <a:solidFill>
                <a:schemeClr val="accent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a:solidFill>
            <a:srgbClr val="0000FF"/>
          </a:solidFill>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Player Expectations: Respect Love Honor --The Game</a:t>
            </a:r>
            <a:endParaRPr b="1"/>
          </a:p>
        </p:txBody>
      </p:sp>
      <p:sp>
        <p:nvSpPr>
          <p:cNvPr id="106" name="Google Shape;106;p21"/>
          <p:cNvSpPr txBox="1"/>
          <p:nvPr>
            <p:ph idx="1" type="body"/>
          </p:nvPr>
        </p:nvSpPr>
        <p:spPr>
          <a:xfrm>
            <a:off x="311700" y="1152600"/>
            <a:ext cx="8720700" cy="399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accent2"/>
              </a:buClr>
              <a:buSzPts val="1800"/>
              <a:buChar char="●"/>
            </a:pPr>
            <a:r>
              <a:rPr lang="en">
                <a:solidFill>
                  <a:schemeClr val="accent2"/>
                </a:solidFill>
              </a:rPr>
              <a:t>A </a:t>
            </a:r>
            <a:r>
              <a:rPr b="1" lang="en">
                <a:solidFill>
                  <a:srgbClr val="0000FF"/>
                </a:solidFill>
              </a:rPr>
              <a:t>team first attitude- </a:t>
            </a:r>
            <a:r>
              <a:rPr lang="en">
                <a:solidFill>
                  <a:schemeClr val="accent2"/>
                </a:solidFill>
              </a:rPr>
              <a:t>unselfish, positive, encouraging, and supportive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A </a:t>
            </a:r>
            <a:r>
              <a:rPr b="1" lang="en">
                <a:solidFill>
                  <a:srgbClr val="0000FF"/>
                </a:solidFill>
              </a:rPr>
              <a:t>coachable attitude-</a:t>
            </a:r>
            <a:r>
              <a:rPr lang="en">
                <a:solidFill>
                  <a:schemeClr val="accent2"/>
                </a:solidFill>
              </a:rPr>
              <a:t> willing to listen, improve, and accept constructive criticism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A loyal commitment to Middletown Athletics, supporting all teammates and coaches  and other teams.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A commitment to give your very best effort, every day-every play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Be self-motivated and self disciplined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Follow all school, classroom, and team rules  </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Be a positive role model- you represent Middletown at all times</a:t>
            </a:r>
            <a:endParaRPr>
              <a:solidFill>
                <a:schemeClr val="accent2"/>
              </a:solidFill>
            </a:endParaRPr>
          </a:p>
          <a:p>
            <a:pPr indent="-342900" lvl="0" marL="457200" rtl="0" algn="l">
              <a:spcBef>
                <a:spcPts val="0"/>
              </a:spcBef>
              <a:spcAft>
                <a:spcPts val="0"/>
              </a:spcAft>
              <a:buClr>
                <a:schemeClr val="accent2"/>
              </a:buClr>
              <a:buSzPts val="1800"/>
              <a:buChar char="●"/>
            </a:pPr>
            <a:r>
              <a:rPr lang="en">
                <a:solidFill>
                  <a:schemeClr val="accent2"/>
                </a:solidFill>
              </a:rPr>
              <a:t>Understand and </a:t>
            </a:r>
            <a:r>
              <a:rPr b="1" lang="en">
                <a:solidFill>
                  <a:srgbClr val="0000FF"/>
                </a:solidFill>
              </a:rPr>
              <a:t>accept your role</a:t>
            </a:r>
            <a:r>
              <a:rPr lang="en">
                <a:solidFill>
                  <a:srgbClr val="0000FF"/>
                </a:solidFill>
              </a:rPr>
              <a:t> </a:t>
            </a:r>
            <a:r>
              <a:rPr lang="en">
                <a:solidFill>
                  <a:schemeClr val="accent2"/>
                </a:solidFill>
              </a:rPr>
              <a:t>on the team</a:t>
            </a:r>
            <a:endParaRPr>
              <a:solidFill>
                <a:schemeClr val="accent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